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5"/>
  </p:notesMasterIdLst>
  <p:handoutMasterIdLst>
    <p:handoutMasterId r:id="rId16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70" r:id="rId12"/>
    <p:sldId id="268" r:id="rId13"/>
    <p:sldId id="269" r:id="rId14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02.12.2019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02.12.2019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simupy/" TargetMode="External"/><Relationship Id="rId3" Type="http://schemas.openxmlformats.org/officeDocument/2006/relationships/hyperlink" Target="https://pypi.org/project/PYPOWER/" TargetMode="External"/><Relationship Id="rId7" Type="http://schemas.openxmlformats.org/officeDocument/2006/relationships/hyperlink" Target="https://pypi.org/project/bms/" TargetMode="External"/><Relationship Id="rId2" Type="http://schemas.openxmlformats.org/officeDocument/2006/relationships/hyperlink" Target="https://www.kdnuggets.com/2018/05/poll-tools-analytics-data-science-machine-learning-results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dparrini/python-comtrade" TargetMode="External"/><Relationship Id="rId5" Type="http://schemas.openxmlformats.org/officeDocument/2006/relationships/hyperlink" Target="https://www.pandapower.org/" TargetMode="External"/><Relationship Id="rId4" Type="http://schemas.openxmlformats.org/officeDocument/2006/relationships/hyperlink" Target="https://github.com/PyPSA/PyP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19317"/>
            <a:ext cx="10297144" cy="1346522"/>
          </a:xfrm>
        </p:spPr>
        <p:txBody>
          <a:bodyPr/>
          <a:lstStyle/>
          <a:p>
            <a:r>
              <a:rPr lang="en-US" dirty="0"/>
              <a:t>ELectricpy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Python module for Electrical Engineers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5FD6E8-D004-4F73-B5C7-335216FD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394" y="4920707"/>
            <a:ext cx="329611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objectives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2454" y="3735231"/>
            <a:ext cx="15554325" cy="830997"/>
          </a:xfrm>
        </p:spPr>
        <p:txBody>
          <a:bodyPr/>
          <a:lstStyle/>
          <a:p>
            <a:r>
              <a:rPr lang="en-US" dirty="0"/>
              <a:t>Python summary and goals for </a:t>
            </a:r>
            <a:r>
              <a:rPr lang="en-US" dirty="0" err="1"/>
              <a:t>electricpy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5" y="4904176"/>
            <a:ext cx="15554324" cy="810991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Growing Popularity in Data Science and Analytics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General-Purpose Nature and Ability to Integrate with other Systems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Used by more than 65% of Data Scientists According to 2018 Software Polls*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Open Support for Numerical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NumPy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SciPy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SymPy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MatPlotLib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NumDiffTools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Provide a Platform Similar to NumPy and Others to Handle Electrical Engineering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Function Syntax and Documentation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Simple and Common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Advanced Formulas Necessary for Complex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F0D6F-DA2F-42E0-A7A2-2A035DC3D64A}"/>
              </a:ext>
            </a:extLst>
          </p:cNvPr>
          <p:cNvSpPr txBox="1"/>
          <p:nvPr/>
        </p:nvSpPr>
        <p:spPr>
          <a:xfrm>
            <a:off x="21715642" y="1280239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</a:t>
            </a:r>
            <a:r>
              <a:rPr lang="en-US" sz="1400" dirty="0" err="1"/>
              <a:t>KDnuggets</a:t>
            </a:r>
            <a:r>
              <a:rPr lang="en-US" sz="1400" dirty="0"/>
              <a:t>]</a:t>
            </a:r>
          </a:p>
        </p:txBody>
      </p:sp>
      <p:pic>
        <p:nvPicPr>
          <p:cNvPr id="1026" name="Picture 2" descr="NumPy">
            <a:extLst>
              <a:ext uri="{FF2B5EF4-FFF2-40B4-BE49-F238E27FC236}">
                <a16:creationId xmlns:a16="http://schemas.microsoft.com/office/drawing/2014/main" id="{7DACA142-F5A5-4B74-B70E-46D05D41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4" y="5198963"/>
            <a:ext cx="1981200" cy="6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Py">
            <a:extLst>
              <a:ext uri="{FF2B5EF4-FFF2-40B4-BE49-F238E27FC236}">
                <a16:creationId xmlns:a16="http://schemas.microsoft.com/office/drawing/2014/main" id="{D97D0C90-95BB-43B7-8D8F-F2B41E79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94" y="6173788"/>
            <a:ext cx="20193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mPy Logo">
            <a:extLst>
              <a:ext uri="{FF2B5EF4-FFF2-40B4-BE49-F238E27FC236}">
                <a16:creationId xmlns:a16="http://schemas.microsoft.com/office/drawing/2014/main" id="{C7FBECEE-3EFB-4524-977D-F460B84D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10" y="8500806"/>
            <a:ext cx="1905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A7D4D15-273F-4868-BC51-C24E1D077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1" y="7173236"/>
            <a:ext cx="3303464" cy="9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Related work and similar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989" y="3906467"/>
            <a:ext cx="15903005" cy="971128"/>
          </a:xfrm>
        </p:spPr>
        <p:txBody>
          <a:bodyPr/>
          <a:lstStyle/>
          <a:p>
            <a:r>
              <a:rPr lang="en-US" dirty="0"/>
              <a:t>Preexisting Electrical Eng. modules in python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C44E1E7-8E14-493D-AD86-636C4C744B07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46012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Power System Analysis and Modeling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PYPOWER*: Ported from </a:t>
            </a:r>
            <a:r>
              <a:rPr lang="en-US" dirty="0" err="1"/>
              <a:t>Matlab’s</a:t>
            </a:r>
            <a:r>
              <a:rPr lang="en-US" dirty="0"/>
              <a:t> MATPOWER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PyPSA</a:t>
            </a:r>
            <a:r>
              <a:rPr lang="en-US" dirty="0"/>
              <a:t>**: NumPy and PANDAS Power System Analysis Tool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PandaPower</a:t>
            </a:r>
            <a:r>
              <a:rPr lang="en-US" dirty="0"/>
              <a:t>†: PANDAS Based Complete Modeling and Analysis Tool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Modeling and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 </a:t>
            </a:r>
            <a:r>
              <a:rPr lang="en-US" dirty="0" err="1"/>
              <a:t>Comtrade</a:t>
            </a:r>
            <a:r>
              <a:rPr lang="en-US" dirty="0"/>
              <a:t>‡: NumPy Based </a:t>
            </a:r>
            <a:r>
              <a:rPr lang="en-US" dirty="0" err="1"/>
              <a:t>Comtrade</a:t>
            </a:r>
            <a:r>
              <a:rPr lang="en-US" dirty="0"/>
              <a:t> File Interpreter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BMS•: NumPy Based Block Model Simulator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SimuPy</a:t>
            </a:r>
            <a:r>
              <a:rPr lang="en-US" dirty="0"/>
              <a:t>₣: NumPy Based System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2E9B-5487-43C9-A3D6-B00319CDDD08}"/>
              </a:ext>
            </a:extLst>
          </p:cNvPr>
          <p:cNvSpPr txBox="1"/>
          <p:nvPr/>
        </p:nvSpPr>
        <p:spPr>
          <a:xfrm>
            <a:off x="16688594" y="12802395"/>
            <a:ext cx="624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*[PYPOWER], **[</a:t>
            </a:r>
            <a:r>
              <a:rPr lang="en-US" sz="1400" dirty="0" err="1"/>
              <a:t>PyPSA</a:t>
            </a:r>
            <a:r>
              <a:rPr lang="en-US" sz="1400" dirty="0"/>
              <a:t>], †[</a:t>
            </a:r>
            <a:r>
              <a:rPr lang="en-US" sz="1400" dirty="0" err="1"/>
              <a:t>PandaPower</a:t>
            </a:r>
            <a:r>
              <a:rPr lang="en-US" sz="1400" dirty="0"/>
              <a:t>], ‡[Python </a:t>
            </a:r>
            <a:r>
              <a:rPr lang="en-US" sz="1400" dirty="0" err="1"/>
              <a:t>Comtrade</a:t>
            </a:r>
            <a:r>
              <a:rPr lang="en-US" sz="1400" dirty="0"/>
              <a:t>], •[BMS], ₣[</a:t>
            </a:r>
            <a:r>
              <a:rPr lang="en-US" sz="1400" dirty="0" err="1"/>
              <a:t>SimuPy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770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development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drivers and summary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CF2EE9B-DC43-447F-B677-42D632C78598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81099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Started as EESIGNAL and EEPOWER (Began Early Fall 2018)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Developed to Support Basic Concepts and Cross-Functionality for Analysis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 Published or Publicly Available Code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Courses that Spurred Development: ECE-450 (Sullivan), ECE-528 (</a:t>
            </a:r>
            <a:r>
              <a:rPr lang="en-US" dirty="0" err="1"/>
              <a:t>Ortmann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Modularized and Published as ELECTRICALPYTHON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Constituted Submodules EESIGNAL and EEPOWER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Complex Module References Between Submodules and Supporting Files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Inconsistent Documentation and Formatting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Ongoing Course Encouragement:  ECE-476 (Sullivan), ECE-529 (Johnson)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 Re-Formatted, Condensed, and Re-Published as ELECTRICPY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Naming Used Throughout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Standard Pythonic Documentation Constraints Applied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Significant Reduction of Module-Cross References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Ongoing Course Encouragement: ECE-523, -524, -525 (Johnson), ECE-522 (Law)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AD98D20-8CC3-402B-B300-E49459D8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4" y="5578084"/>
            <a:ext cx="329611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Pythonic structure built for simplicity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1E44284-22A5-491C-A68E-E0F0498D10F5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752513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Common and Standard Functions Contained in Primary Module: ELECTRICPY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Phasor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RMS and Standard Circuit Divider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Fast Fourier Transform Function Wrappers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Common Display and Formatting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Induction Machine Formulas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Symmetrical Component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Notation and Documentation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Variety of Functions Logically Distributed between Submodules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BODE: Submodule Developed for Plotting and Interpreting Bode Plots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FAULT: Submodule Developed for Fault Analysis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SIM: Submodule Developed for Modeling and Simulation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CONSTANTS: A Collection of Constants and Constant Matrices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42CCE-4096-48FB-96B2-CF9E553B41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4" y="6408158"/>
            <a:ext cx="4807803" cy="48078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74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Documentation and resources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 in documentation and web-based docs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7407DF-3AA4-48F3-A01A-CEC05B56D5B7}"/>
              </a:ext>
            </a:extLst>
          </p:cNvPr>
          <p:cNvSpPr txBox="1">
            <a:spLocks/>
          </p:cNvSpPr>
          <p:nvPr/>
        </p:nvSpPr>
        <p:spPr>
          <a:xfrm>
            <a:off x="4725194" y="4893452"/>
            <a:ext cx="15554324" cy="57708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Standard, Built In, Pythonic Documentation in Docstrings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Function Summaries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Naming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Arithmetic Formula Descriptions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Online Web Documentation Built from Docstrings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 Module Documentation and Function Descriptions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Descriptions Separated Logically by Submodule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 Arithmetic Formula Descriptions in “Pretty” LaTeX Format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Similar Function Links to Support Quick Support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Fully Searchable Pages to Enable Users to Find Results Fast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E7923-C982-4B19-9ACD-FF7606F0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95" y="3960077"/>
            <a:ext cx="4724400" cy="4590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6F1B61-0DF9-4A22-B6E7-7ACDA9AD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320" y="8841951"/>
            <a:ext cx="6112396" cy="43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CC19-0E81-4B17-9BD9-9E45EA4F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38640"/>
            <a:ext cx="10369152" cy="1346522"/>
          </a:xfrm>
        </p:spPr>
        <p:txBody>
          <a:bodyPr/>
          <a:lstStyle/>
          <a:p>
            <a:r>
              <a:rPr lang="en-US" dirty="0"/>
              <a:t>Simple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93F80-8603-4DD9-A9CF-C1E3C04B8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operations with </a:t>
            </a:r>
            <a:r>
              <a:rPr lang="en-US" dirty="0" err="1"/>
              <a:t>electricpy</a:t>
            </a:r>
            <a:r>
              <a:rPr lang="en-US" dirty="0"/>
              <a:t> in python</a:t>
            </a:r>
          </a:p>
        </p:txBody>
      </p:sp>
    </p:spTree>
    <p:extLst>
      <p:ext uri="{BB962C8B-B14F-4D97-AF65-F5344CB8AC3E}">
        <p14:creationId xmlns:p14="http://schemas.microsoft.com/office/powerpoint/2010/main" val="408304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EEB8-9E8F-4523-A85E-2DD2BB14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0008-892B-45F7-A8FC-6A11C29E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1435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647-D4AE-4F8E-9CF7-2546BE9D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594" y="915194"/>
            <a:ext cx="18218024" cy="180049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7B116-9F76-443A-B16D-33351BB6BE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7035" y="2748379"/>
            <a:ext cx="14545616" cy="8519255"/>
          </a:xfrm>
        </p:spPr>
        <p:txBody>
          <a:bodyPr/>
          <a:lstStyle/>
          <a:p>
            <a:pPr marL="468313" indent="-468313"/>
            <a:r>
              <a:rPr lang="en-US" sz="36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] – “Python Eats Away at R: Top Software for Analytics, Data Science, Machine Learning in 2018: Trends and Analysis”, 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, Available online at: </a:t>
            </a:r>
            <a:r>
              <a:rPr lang="en-US" sz="2800" dirty="0">
                <a:hlinkClick r:id="rId2"/>
              </a:rPr>
              <a:t>https://www.kdnuggets.com/2018/05/poll-tools-analytics-data-science-machine-learning-results.html</a:t>
            </a:r>
            <a:endParaRPr lang="en-US" sz="2800" dirty="0"/>
          </a:p>
          <a:p>
            <a:pPr marL="468313" indent="-468313"/>
            <a:r>
              <a:rPr lang="en-US" sz="2800" cap="none" dirty="0">
                <a:latin typeface="+mj-lt"/>
              </a:rPr>
              <a:t>[PYPOWER] – Python Module, “a power flow and Optimal Power Flow (OPF) solver.”, Available online at: </a:t>
            </a:r>
            <a:r>
              <a:rPr lang="en-US" sz="2800" dirty="0">
                <a:hlinkClick r:id="rId3"/>
              </a:rPr>
              <a:t>https://pypi.org/project/PYPOWER/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PyPSA</a:t>
            </a:r>
            <a:r>
              <a:rPr lang="en-US" sz="2800" cap="none" dirty="0">
                <a:latin typeface="+mj-lt"/>
              </a:rPr>
              <a:t>] – Python Module, “a free software toolbox for simulating and </a:t>
            </a:r>
            <a:r>
              <a:rPr lang="en-US" sz="2800" cap="none" dirty="0" err="1">
                <a:latin typeface="+mj-lt"/>
              </a:rPr>
              <a:t>optimising</a:t>
            </a:r>
            <a:r>
              <a:rPr lang="en-US" sz="2800" cap="none" dirty="0">
                <a:latin typeface="+mj-lt"/>
              </a:rPr>
              <a:t> modern power systems”, Available online at: </a:t>
            </a:r>
            <a:r>
              <a:rPr lang="en-US" sz="2800" dirty="0">
                <a:hlinkClick r:id="rId4"/>
              </a:rPr>
              <a:t>https://github.com/PyPSA/PyPSA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PandaPower</a:t>
            </a:r>
            <a:r>
              <a:rPr lang="en-US" sz="2800" cap="none" dirty="0">
                <a:latin typeface="+mj-lt"/>
              </a:rPr>
              <a:t>] – Python Module, “An easy to use open source tool for power system modeling, analysis and optimization with a high degree of automation.”, Available online at: </a:t>
            </a:r>
            <a:r>
              <a:rPr lang="en-US" sz="2800" dirty="0">
                <a:hlinkClick r:id="rId5"/>
              </a:rPr>
              <a:t>https://www.pandapower.org/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[Python </a:t>
            </a:r>
            <a:r>
              <a:rPr lang="en-US" sz="2800" cap="none" dirty="0" err="1">
                <a:latin typeface="+mj-lt"/>
              </a:rPr>
              <a:t>Comtrade</a:t>
            </a:r>
            <a:r>
              <a:rPr lang="en-US" sz="2800" cap="none" dirty="0">
                <a:latin typeface="+mj-lt"/>
              </a:rPr>
              <a:t>] – Python Module, “a module for Python 3 designed to read Common Format for Transient Data Exchange (COMTRADE) files.”, Available online at: </a:t>
            </a:r>
            <a:r>
              <a:rPr lang="en-US" sz="2800" dirty="0">
                <a:hlinkClick r:id="rId6"/>
              </a:rPr>
              <a:t>https://github.com/dparrini/python-comtrade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[BMS] – Python Module, “a block model time simulator”, Available online at: </a:t>
            </a:r>
            <a:r>
              <a:rPr lang="en-US" sz="2800" dirty="0">
                <a:hlinkClick r:id="rId7"/>
              </a:rPr>
              <a:t>https://pypi.org/project/bms/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SimuPy</a:t>
            </a:r>
            <a:r>
              <a:rPr lang="en-US" sz="2800" cap="none" dirty="0">
                <a:latin typeface="+mj-lt"/>
              </a:rPr>
              <a:t>] – Python Module, “a framework for simulating interconnected dynamical system models”, Available online at: </a:t>
            </a:r>
            <a:r>
              <a:rPr lang="en-US" sz="2800" dirty="0">
                <a:hlinkClick r:id="rId8"/>
              </a:rPr>
              <a:t>https://pypi.org/project/simupy/</a:t>
            </a:r>
            <a:endParaRPr lang="en-US" sz="28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7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220</TotalTime>
  <Words>732</Words>
  <Application>Microsoft Office PowerPoint</Application>
  <PresentationFormat>Custom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Source Serif Pro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ELectricpy</vt:lpstr>
      <vt:lpstr>Background and objectives</vt:lpstr>
      <vt:lpstr>Related work and similar modules</vt:lpstr>
      <vt:lpstr>Module development</vt:lpstr>
      <vt:lpstr>Module structure</vt:lpstr>
      <vt:lpstr>Documentation and resources</vt:lpstr>
      <vt:lpstr>Simple Demo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ELectricpy</dc:title>
  <dc:creator>Joe Stanley</dc:creator>
  <cp:lastModifiedBy>Joe Stanley</cp:lastModifiedBy>
  <cp:revision>29</cp:revision>
  <dcterms:created xsi:type="dcterms:W3CDTF">2019-11-28T17:26:33Z</dcterms:created>
  <dcterms:modified xsi:type="dcterms:W3CDTF">2019-12-02T20:20:51Z</dcterms:modified>
</cp:coreProperties>
</file>